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2"/>
  </p:notesMasterIdLst>
  <p:sldIdLst>
    <p:sldId id="276" r:id="rId2"/>
    <p:sldId id="277" r:id="rId3"/>
    <p:sldId id="278" r:id="rId4"/>
    <p:sldId id="279" r:id="rId5"/>
    <p:sldId id="282" r:id="rId6"/>
    <p:sldId id="280" r:id="rId7"/>
    <p:sldId id="283" r:id="rId8"/>
    <p:sldId id="284" r:id="rId9"/>
    <p:sldId id="286" r:id="rId10"/>
    <p:sldId id="28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72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3ADEF-1232-40E6-AA0C-2DC4E3D89003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E719B-CAD1-4CDF-AC07-FD62E51C14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173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000"/>
          </a:blip>
          <a:srcRect/>
          <a:stretch>
            <a:fillRect t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94E21-51E1-4AAB-931E-785DA9B52B9D}" type="datetimeFigureOut">
              <a:rPr lang="en-GB" smtClean="0"/>
              <a:pPr/>
              <a:t>05/10/2014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ast.massey.ac.nz/collection_public.html" TargetMode="External"/><Relationship Id="rId4" Type="http://schemas.openxmlformats.org/officeDocument/2006/relationships/hyperlink" Target="http://www.stats.gla.ac.uk/steps/glossary" TargetMode="External"/><Relationship Id="rId5" Type="http://schemas.openxmlformats.org/officeDocument/2006/relationships/hyperlink" Target="http://mlsc.lboro.ac.uk/statsres.php" TargetMode="External"/><Relationship Id="rId6" Type="http://schemas.openxmlformats.org/officeDocument/2006/relationships/hyperlink" Target="http://mathsupport.mas.ncl.ac.uk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atstutor.ac.uk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</a:blip>
          <a:srcRect/>
          <a:stretch>
            <a:fillRect t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293096"/>
            <a:ext cx="7772400" cy="1470025"/>
          </a:xfrm>
        </p:spPr>
        <p:txBody>
          <a:bodyPr/>
          <a:lstStyle/>
          <a:p>
            <a:r>
              <a:rPr lang="en-US" b="1" dirty="0" smtClean="0">
                <a:cs typeface="Arial"/>
              </a:rPr>
              <a:t>Offering Statistics Support</a:t>
            </a:r>
            <a:endParaRPr lang="en-US" b="1" dirty="0"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200" y="4013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sigma logo print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611" y="0"/>
            <a:ext cx="5148064" cy="122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0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en-GB" sz="2600" dirty="0" err="1"/>
              <a:t>Statstutor</a:t>
            </a:r>
            <a:endParaRPr lang="en-GB" sz="2600" dirty="0"/>
          </a:p>
          <a:p>
            <a:pPr lvl="1">
              <a:spcBef>
                <a:spcPts val="500"/>
              </a:spcBef>
            </a:pPr>
            <a:r>
              <a:rPr lang="en-GB" sz="2400" dirty="0">
                <a:hlinkClick r:id="rId2"/>
              </a:rPr>
              <a:t>www.statstutor.ac.uk</a:t>
            </a:r>
            <a:endParaRPr lang="en-GB" sz="2400" dirty="0"/>
          </a:p>
          <a:p>
            <a:pPr>
              <a:spcBef>
                <a:spcPts val="500"/>
              </a:spcBef>
            </a:pPr>
            <a:r>
              <a:rPr lang="en-GB" sz="2600" dirty="0" smtClean="0"/>
              <a:t>CAST </a:t>
            </a:r>
            <a:r>
              <a:rPr lang="en-GB" sz="2600" dirty="0"/>
              <a:t>(Computer Assisted Statistics Text Books)</a:t>
            </a:r>
          </a:p>
          <a:p>
            <a:pPr lvl="1">
              <a:spcBef>
                <a:spcPts val="500"/>
              </a:spcBef>
            </a:pPr>
            <a:r>
              <a:rPr lang="en-GB" sz="2200" dirty="0"/>
              <a:t>	</a:t>
            </a:r>
            <a:r>
              <a:rPr lang="en-GB" sz="2400" dirty="0">
                <a:solidFill>
                  <a:srgbClr val="FF0000"/>
                </a:solidFill>
                <a:hlinkClick r:id="rId3"/>
              </a:rPr>
              <a:t>http://cast.massey.ac.nz/collection_public.html</a:t>
            </a:r>
            <a:endParaRPr lang="en-GB" sz="2400" dirty="0">
              <a:solidFill>
                <a:srgbClr val="FF0000"/>
              </a:solidFill>
            </a:endParaRPr>
          </a:p>
          <a:p>
            <a:pPr>
              <a:spcBef>
                <a:spcPts val="500"/>
              </a:spcBef>
            </a:pPr>
            <a:r>
              <a:rPr lang="en-GB" sz="2600" dirty="0" smtClean="0"/>
              <a:t>STEPS Glossary</a:t>
            </a:r>
          </a:p>
          <a:p>
            <a:pPr lvl="1">
              <a:spcBef>
                <a:spcPts val="500"/>
              </a:spcBef>
            </a:pPr>
            <a:r>
              <a:rPr lang="en-GB" sz="2200" dirty="0" smtClean="0"/>
              <a:t> </a:t>
            </a:r>
            <a:r>
              <a:rPr lang="en-GB" sz="2400" dirty="0" smtClean="0">
                <a:hlinkClick r:id="rId4"/>
              </a:rPr>
              <a:t>http://www.stats.gla.ac.uk/steps/glossary</a:t>
            </a:r>
            <a:endParaRPr lang="en-GB" sz="2400" dirty="0" smtClean="0"/>
          </a:p>
          <a:p>
            <a:pPr lvl="1">
              <a:spcBef>
                <a:spcPts val="200"/>
              </a:spcBef>
            </a:pPr>
            <a:endParaRPr lang="en-GB" sz="800" dirty="0"/>
          </a:p>
          <a:p>
            <a:pPr>
              <a:spcBef>
                <a:spcPts val="500"/>
              </a:spcBef>
            </a:pPr>
            <a:r>
              <a:rPr lang="en-GB" sz="2600" dirty="0" smtClean="0"/>
              <a:t>MEC </a:t>
            </a:r>
            <a:r>
              <a:rPr lang="en-GB" sz="2600" dirty="0"/>
              <a:t>Statistics Resources at Loughborough</a:t>
            </a:r>
          </a:p>
          <a:p>
            <a:pPr lvl="1">
              <a:spcBef>
                <a:spcPts val="500"/>
              </a:spcBef>
            </a:pPr>
            <a:r>
              <a:rPr lang="en-GB" sz="2400" dirty="0" smtClean="0">
                <a:hlinkClick r:id="rId5"/>
              </a:rPr>
              <a:t>http</a:t>
            </a:r>
            <a:r>
              <a:rPr lang="en-GB" sz="2400" dirty="0">
                <a:hlinkClick r:id="rId5"/>
              </a:rPr>
              <a:t>://mlsc.lboro.ac.uk/</a:t>
            </a:r>
            <a:r>
              <a:rPr lang="en-GB" sz="2400" dirty="0" smtClean="0">
                <a:hlinkClick r:id="rId5"/>
              </a:rPr>
              <a:t>statsres.php</a:t>
            </a:r>
            <a:endParaRPr lang="en-GB" sz="2400" dirty="0" smtClean="0"/>
          </a:p>
          <a:p>
            <a:pPr>
              <a:spcBef>
                <a:spcPts val="500"/>
              </a:spcBef>
            </a:pPr>
            <a:r>
              <a:rPr lang="en-GB" sz="2600" dirty="0" smtClean="0"/>
              <a:t>Statistics Resources at Birmingham and Newcastle</a:t>
            </a:r>
          </a:p>
          <a:p>
            <a:pPr lvl="1">
              <a:spcBef>
                <a:spcPts val="500"/>
              </a:spcBef>
            </a:pPr>
            <a:r>
              <a:rPr lang="en-GB" sz="2400" dirty="0">
                <a:hlinkClick r:id="rId6"/>
              </a:rPr>
              <a:t>http://</a:t>
            </a:r>
            <a:r>
              <a:rPr lang="en-GB" sz="2400" dirty="0" smtClean="0">
                <a:hlinkClick r:id="rId6"/>
              </a:rPr>
              <a:t>mathsupport.mas.ncl.ac.uk</a:t>
            </a:r>
            <a:r>
              <a:rPr lang="en-GB" sz="2400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417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I be asked?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2" t="44055" r="27063" b="25705"/>
          <a:stretch>
            <a:fillRect/>
          </a:stretch>
        </p:blipFill>
        <p:spPr bwMode="auto">
          <a:xfrm>
            <a:off x="179512" y="1628800"/>
            <a:ext cx="887095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728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I be asked?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2" t="30824" r="28244" b="42165"/>
          <a:stretch>
            <a:fillRect/>
          </a:stretch>
        </p:blipFill>
        <p:spPr bwMode="auto">
          <a:xfrm>
            <a:off x="179388" y="1628775"/>
            <a:ext cx="8526462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642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I be asked?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t="36005" r="43359" b="45804"/>
          <a:stretch>
            <a:fillRect/>
          </a:stretch>
        </p:blipFill>
        <p:spPr bwMode="auto">
          <a:xfrm>
            <a:off x="0" y="1868488"/>
            <a:ext cx="9144000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213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I be asked?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900113" y="1700213"/>
            <a:ext cx="7056437" cy="3313112"/>
          </a:xfrm>
          <a:prstGeom prst="wedgeRoundRectCallout">
            <a:avLst>
              <a:gd name="adj1" fmla="val -49356"/>
              <a:gd name="adj2" fmla="val 75257"/>
              <a:gd name="adj3" fmla="val 16667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rPr>
              <a:t>I am doing a final year project and am very unsure of my statistics…My supervisor advised that I make an appointment with someone at the maths help centre and explain my project to them and then perhaps they would explain to me what tests I needed to use and why.</a:t>
            </a:r>
            <a:endParaRPr lang="en-GB" dirty="0">
              <a:solidFill>
                <a:schemeClr val="tx1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065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I be asked?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1763713" y="2492375"/>
            <a:ext cx="6769100" cy="2520950"/>
          </a:xfrm>
          <a:prstGeom prst="wedgeRoundRectCallout">
            <a:avLst>
              <a:gd name="adj1" fmla="val 48164"/>
              <a:gd name="adj2" fmla="val 92231"/>
              <a:gd name="adj3" fmla="val 16667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3200" dirty="0">
                <a:solidFill>
                  <a:schemeClr val="tx1"/>
                </a:solidFill>
                <a:latin typeface="+mj-lt"/>
                <a:ea typeface="ＭＳ Ｐゴシック" charset="0"/>
                <a:cs typeface="Times New Roman" charset="0"/>
              </a:rPr>
              <a:t>I’m working with SPSS  and I need some help analysing my data. I have loads of data so it makes everything more complicated. </a:t>
            </a:r>
            <a:endParaRPr lang="en-GB" sz="3200" dirty="0">
              <a:solidFill>
                <a:schemeClr val="tx1"/>
              </a:solidFill>
              <a:latin typeface="+mj-lt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065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I be asked?</a:t>
            </a:r>
            <a:endParaRPr lang="en-US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539750" y="1268413"/>
            <a:ext cx="7920038" cy="48244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 smtClean="0">
                <a:latin typeface="+mj-lt"/>
                <a:cs typeface="Times New Roman" charset="0"/>
              </a:rPr>
              <a:t>“I </a:t>
            </a:r>
            <a:r>
              <a:rPr lang="en-GB" sz="1800" i="1" dirty="0">
                <a:latin typeface="+mj-lt"/>
                <a:cs typeface="Times New Roman" charset="0"/>
              </a:rPr>
              <a:t>am developing a tool (checklist) to be used by water and sanitation specialists in the emergency phase of a disaster that includes displacement of population. The aim is to increase quality of water and sanitation facilities specifically for women.  </a:t>
            </a:r>
          </a:p>
          <a:p>
            <a:pPr marL="0" indent="0">
              <a:buNone/>
            </a:pPr>
            <a:r>
              <a:rPr lang="en-GB" sz="1800" i="1" dirty="0">
                <a:latin typeface="+mj-lt"/>
                <a:cs typeface="Times New Roman" charset="0"/>
              </a:rPr>
              <a:t>To test the tool I want to use it in the initial phase of an emergency setting like in a new refugee camp (target group). Simultaneously I plan to gather data in a comparable setting where the tool is not being used (control group). So a prospective cohort study. </a:t>
            </a:r>
          </a:p>
          <a:p>
            <a:pPr marL="0" indent="0">
              <a:buNone/>
            </a:pPr>
            <a:r>
              <a:rPr lang="en-GB" sz="1800" i="1" dirty="0">
                <a:latin typeface="+mj-lt"/>
                <a:cs typeface="Times New Roman" charset="0"/>
              </a:rPr>
              <a:t>My questions are about the size and validity of the experiment. I think that two groups each two or three thousand refugees or IDP's would be ideal to test the tool, but I am not sure if that is enough, if they can be smaller and if they can be much different in size.</a:t>
            </a:r>
          </a:p>
          <a:p>
            <a:pPr marL="0" indent="0">
              <a:buNone/>
            </a:pPr>
            <a:r>
              <a:rPr lang="en-GB" sz="1800" i="1" dirty="0">
                <a:latin typeface="+mj-lt"/>
                <a:cs typeface="Times New Roman" charset="0"/>
              </a:rPr>
              <a:t>I also plan to do surveys and Focus Group Discussions.  Appropriate sample sizes need to be determined. </a:t>
            </a:r>
          </a:p>
          <a:p>
            <a:pPr marL="0" indent="0">
              <a:buNone/>
            </a:pPr>
            <a:r>
              <a:rPr lang="en-GB" sz="1800" i="1" dirty="0">
                <a:latin typeface="+mj-lt"/>
                <a:cs typeface="Times New Roman" charset="0"/>
              </a:rPr>
              <a:t>Ideally the testing will take place in a closed setting like a refugee or IDP camp, but that may not be possible. Sometimes people will flee to other villages and settle with the local population. So there will be a mix of local population and Internally Displaced Persons (IDP's) or refugees The tool should also be used and tested in those open settings, but I wonder if the methodology I proposed will still work</a:t>
            </a:r>
            <a:r>
              <a:rPr lang="en-GB" sz="1800" i="1" dirty="0" smtClean="0">
                <a:latin typeface="+mj-lt"/>
                <a:cs typeface="Times New Roman" charset="0"/>
              </a:rPr>
              <a:t>.”</a:t>
            </a:r>
            <a:r>
              <a:rPr lang="en-GB" sz="1800" i="1" dirty="0">
                <a:latin typeface="+mj-lt"/>
                <a:cs typeface="Times New Roman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10144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nature of 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" indent="0">
              <a:buNone/>
            </a:pPr>
            <a:r>
              <a:rPr lang="en-GB" dirty="0">
                <a:latin typeface="+mj-lt"/>
                <a:cs typeface="Times New Roman" charset="0"/>
              </a:rPr>
              <a:t>Type and nature of statistics support requested can vary much </a:t>
            </a:r>
            <a:r>
              <a:rPr lang="en-GB" dirty="0" smtClean="0">
                <a:latin typeface="+mj-lt"/>
                <a:cs typeface="Times New Roman" charset="0"/>
              </a:rPr>
              <a:t>enormously: </a:t>
            </a:r>
            <a:endParaRPr lang="en-GB" dirty="0">
              <a:latin typeface="+mj-lt"/>
              <a:cs typeface="Times New Roman" charset="0"/>
            </a:endParaRPr>
          </a:p>
          <a:p>
            <a:pPr lvl="1"/>
            <a:r>
              <a:rPr lang="en-GB" dirty="0">
                <a:latin typeface="+mj-lt"/>
                <a:cs typeface="Times New Roman" charset="0"/>
              </a:rPr>
              <a:t>Help with a standard exercise</a:t>
            </a:r>
          </a:p>
          <a:p>
            <a:pPr lvl="1"/>
            <a:r>
              <a:rPr lang="en-GB" dirty="0">
                <a:latin typeface="+mj-lt"/>
                <a:cs typeface="Times New Roman" charset="0"/>
              </a:rPr>
              <a:t>Help with software (SPSS, Minitab, SAS, R etc.)</a:t>
            </a:r>
          </a:p>
          <a:p>
            <a:pPr lvl="1"/>
            <a:r>
              <a:rPr lang="en-GB" dirty="0">
                <a:latin typeface="+mj-lt"/>
                <a:cs typeface="Times New Roman" charset="0"/>
              </a:rPr>
              <a:t>How to analyse their own data as part of a project or research</a:t>
            </a:r>
          </a:p>
          <a:p>
            <a:pPr lvl="1"/>
            <a:r>
              <a:rPr lang="en-GB" dirty="0">
                <a:latin typeface="+mj-lt"/>
                <a:cs typeface="Times New Roman" charset="0"/>
              </a:rPr>
              <a:t>Choosing an appropriate hypothesis test </a:t>
            </a:r>
            <a:r>
              <a:rPr lang="en-GB" dirty="0" smtClean="0">
                <a:latin typeface="+mj-lt"/>
                <a:cs typeface="Times New Roman" charset="0"/>
              </a:rPr>
              <a:t>procedure</a:t>
            </a:r>
            <a:endParaRPr lang="en-GB" dirty="0">
              <a:latin typeface="+mj-lt"/>
              <a:cs typeface="Times New Roman" charset="0"/>
            </a:endParaRPr>
          </a:p>
          <a:p>
            <a:pPr lvl="1"/>
            <a:r>
              <a:rPr lang="en-GB" dirty="0">
                <a:latin typeface="+mj-lt"/>
                <a:cs typeface="Times New Roman" charset="0"/>
              </a:rPr>
              <a:t>Designing an experiment or calculating sample sizes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36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 supporting student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latin typeface="+mj-lt"/>
                <a:cs typeface="Times New Roman" charset="0"/>
              </a:rPr>
              <a:t>Not all students come </a:t>
            </a:r>
            <a:r>
              <a:rPr lang="en-GB" dirty="0" smtClean="0">
                <a:latin typeface="+mj-lt"/>
                <a:cs typeface="Times New Roman" charset="0"/>
              </a:rPr>
              <a:t>prepared those that do have different expectations</a:t>
            </a:r>
          </a:p>
          <a:p>
            <a:r>
              <a:rPr lang="en-GB" dirty="0" smtClean="0">
                <a:latin typeface="+mj-lt"/>
                <a:cs typeface="Times New Roman" charset="0"/>
              </a:rPr>
              <a:t>Some students really lack statistical confidence</a:t>
            </a:r>
            <a:endParaRPr lang="en-GB" dirty="0">
              <a:latin typeface="+mj-lt"/>
              <a:cs typeface="Times New Roman" charset="0"/>
            </a:endParaRPr>
          </a:p>
          <a:p>
            <a:r>
              <a:rPr lang="en-GB" dirty="0">
                <a:latin typeface="+mj-lt"/>
                <a:cs typeface="Times New Roman" charset="0"/>
              </a:rPr>
              <a:t>Can be time consuming</a:t>
            </a:r>
          </a:p>
          <a:p>
            <a:r>
              <a:rPr lang="en-GB" dirty="0" smtClean="0">
                <a:latin typeface="+mj-lt"/>
                <a:cs typeface="Times New Roman" charset="0"/>
              </a:rPr>
              <a:t>Not </a:t>
            </a:r>
            <a:r>
              <a:rPr lang="en-GB" dirty="0">
                <a:latin typeface="+mj-lt"/>
                <a:cs typeface="Times New Roman" charset="0"/>
              </a:rPr>
              <a:t>all institutions have </a:t>
            </a:r>
            <a:r>
              <a:rPr lang="en-GB" dirty="0" smtClean="0">
                <a:latin typeface="+mj-lt"/>
                <a:cs typeface="Times New Roman" charset="0"/>
              </a:rPr>
              <a:t>ready access to appropriate statistics support/expertise</a:t>
            </a:r>
            <a:endParaRPr lang="en-GB" dirty="0">
              <a:latin typeface="+mj-lt"/>
              <a:cs typeface="Times New Roman" charset="0"/>
            </a:endParaRPr>
          </a:p>
          <a:p>
            <a:pPr lvl="1"/>
            <a:r>
              <a:rPr lang="en-GB" dirty="0">
                <a:latin typeface="+mj-lt"/>
                <a:cs typeface="Times New Roman" charset="0"/>
              </a:rPr>
              <a:t>Refer student to other </a:t>
            </a:r>
            <a:r>
              <a:rPr lang="en-GB" dirty="0" smtClean="0">
                <a:latin typeface="+mj-lt"/>
                <a:cs typeface="Times New Roman" charset="0"/>
              </a:rPr>
              <a:t>resources</a:t>
            </a:r>
          </a:p>
          <a:p>
            <a:pPr lvl="1"/>
            <a:r>
              <a:rPr lang="en-GB" dirty="0" smtClean="0">
                <a:latin typeface="+mj-lt"/>
                <a:cs typeface="Times New Roman" charset="0"/>
              </a:rPr>
              <a:t>Who can support – refer to others</a:t>
            </a:r>
            <a:endParaRPr lang="en-GB" dirty="0">
              <a:latin typeface="+mj-lt"/>
              <a:cs typeface="Times New Roman" charset="0"/>
            </a:endParaRPr>
          </a:p>
          <a:p>
            <a:pPr lvl="1"/>
            <a:r>
              <a:rPr lang="en-GB" dirty="0" smtClean="0">
                <a:latin typeface="+mj-lt"/>
                <a:cs typeface="Times New Roman" charset="0"/>
              </a:rPr>
              <a:t>Collect appropriate resources/materials</a:t>
            </a:r>
          </a:p>
          <a:p>
            <a:endParaRPr lang="en-GB" dirty="0">
              <a:latin typeface="+mj-lt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015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1363</TotalTime>
  <Words>264</Words>
  <Application>Microsoft Macintosh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Offering Statistics Support</vt:lpstr>
      <vt:lpstr>What might I be asked?</vt:lpstr>
      <vt:lpstr>What might I be asked?</vt:lpstr>
      <vt:lpstr>What might I be asked?</vt:lpstr>
      <vt:lpstr>What might I be asked?</vt:lpstr>
      <vt:lpstr>What might I be asked?</vt:lpstr>
      <vt:lpstr>What might I be asked?</vt:lpstr>
      <vt:lpstr>The nature of the challenge</vt:lpstr>
      <vt:lpstr>Challenge supporting student projects</vt:lpstr>
      <vt:lpstr>Online support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Hickey</dc:creator>
  <cp:lastModifiedBy>Michael Grove</cp:lastModifiedBy>
  <cp:revision>139</cp:revision>
  <dcterms:created xsi:type="dcterms:W3CDTF">2010-06-24T14:41:07Z</dcterms:created>
  <dcterms:modified xsi:type="dcterms:W3CDTF">2014-10-05T10:32:12Z</dcterms:modified>
</cp:coreProperties>
</file>